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68" y="-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9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5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6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0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4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6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3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2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E518-D2F7-5B4B-832F-58CCEF82766D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4746-3ECA-5441-97E7-8DA768E8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0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54575" y="101618"/>
            <a:ext cx="919423" cy="597306"/>
          </a:xfrm>
          <a:prstGeom prst="rect">
            <a:avLst/>
          </a:prstGeom>
          <a:solidFill>
            <a:srgbClr val="FFFF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69999" y="1267175"/>
            <a:ext cx="7703999" cy="28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422" y="17377"/>
            <a:ext cx="3718278" cy="468733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0"/>
                </a:solidFill>
              </a:rPr>
              <a:t>Small Project Milestone Schedule</a:t>
            </a:r>
            <a:endParaRPr lang="en-US" sz="2000" b="1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2886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972727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1278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141119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19670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09511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888062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77903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056454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646295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224846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814687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393238" y="1349030"/>
            <a:ext cx="467999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201328" y="773288"/>
            <a:ext cx="0" cy="575742"/>
          </a:xfrm>
          <a:prstGeom prst="line">
            <a:avLst/>
          </a:prstGeom>
          <a:ln w="9525" cmpd="sng">
            <a:solidFill>
              <a:srgbClr val="00009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369720" y="770467"/>
            <a:ext cx="0" cy="575742"/>
          </a:xfrm>
          <a:prstGeom prst="line">
            <a:avLst/>
          </a:prstGeom>
          <a:ln w="9525" cmpd="sng">
            <a:solidFill>
              <a:srgbClr val="00009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538112" y="767646"/>
            <a:ext cx="0" cy="575742"/>
          </a:xfrm>
          <a:prstGeom prst="line">
            <a:avLst/>
          </a:prstGeom>
          <a:ln w="9525" cmpd="sng">
            <a:solidFill>
              <a:srgbClr val="00009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706504" y="764825"/>
            <a:ext cx="0" cy="575742"/>
          </a:xfrm>
          <a:prstGeom prst="line">
            <a:avLst/>
          </a:prstGeom>
          <a:ln w="9525" cmpd="sng">
            <a:solidFill>
              <a:srgbClr val="00009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874896" y="762004"/>
            <a:ext cx="0" cy="575742"/>
          </a:xfrm>
          <a:prstGeom prst="line">
            <a:avLst/>
          </a:prstGeom>
          <a:ln w="9525" cmpd="sng">
            <a:solidFill>
              <a:srgbClr val="00009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043288" y="759183"/>
            <a:ext cx="0" cy="575742"/>
          </a:xfrm>
          <a:prstGeom prst="line">
            <a:avLst/>
          </a:prstGeom>
          <a:ln w="9525" cmpd="sng">
            <a:solidFill>
              <a:srgbClr val="00009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269999" y="811388"/>
            <a:ext cx="818445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Predesign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12615" y="808567"/>
            <a:ext cx="818445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Schematic design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81007" y="805746"/>
            <a:ext cx="1049882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Design development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49399" y="802925"/>
            <a:ext cx="1151999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Documentation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17791" y="800104"/>
            <a:ext cx="818445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Tendering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86182" y="797283"/>
            <a:ext cx="1044000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Contract administration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054575" y="781762"/>
            <a:ext cx="919423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>
                <a:solidFill>
                  <a:srgbClr val="000090"/>
                </a:solidFill>
              </a:rPr>
              <a:t>Post- completion</a:t>
            </a:r>
            <a:endParaRPr lang="en-US" sz="1200" b="1" dirty="0">
              <a:solidFill>
                <a:srgbClr val="00009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326912" y="1710274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2324091" y="2032006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2321270" y="2353738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3495304" y="1707453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492483" y="2029185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3489662" y="2350917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4663696" y="1704632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4660875" y="2026364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4658054" y="2348096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5832088" y="1701811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5829267" y="2023543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5826446" y="2345275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7000480" y="1698990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997659" y="2020722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6994838" y="2342454"/>
            <a:ext cx="935996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8108197" y="1696169"/>
            <a:ext cx="755997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1388528" y="1717434"/>
            <a:ext cx="755995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1385707" y="2039166"/>
            <a:ext cx="755995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1382886" y="2360898"/>
            <a:ext cx="755995" cy="278089"/>
          </a:xfrm>
          <a:prstGeom prst="rect">
            <a:avLst/>
          </a:prstGeom>
          <a:solidFill>
            <a:srgbClr val="FFFFFF"/>
          </a:solidFill>
          <a:ln>
            <a:solidFill>
              <a:srgbClr val="000090"/>
            </a:solidFill>
          </a:ln>
        </p:spPr>
        <p:txBody>
          <a:bodyPr wrap="square" lIns="36000" rIns="36000" bIns="46800" rtlCol="0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138298" y="1363129"/>
            <a:ext cx="818445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/>
              <a:t>Milestones</a:t>
            </a:r>
            <a:endParaRPr lang="en-US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135477" y="1642528"/>
            <a:ext cx="1134522" cy="46166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/>
              <a:t>Authority/ Responsibility</a:t>
            </a:r>
            <a:endParaRPr lang="en-US" sz="1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32656" y="2063037"/>
            <a:ext cx="818445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/>
              <a:t>Start date</a:t>
            </a:r>
            <a:endParaRPr lang="en-US" sz="1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9835" y="2384769"/>
            <a:ext cx="1140164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b="1" dirty="0" smtClean="0"/>
              <a:t>Complete date</a:t>
            </a:r>
            <a:endParaRPr lang="en-US" sz="12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132663" y="771877"/>
            <a:ext cx="1292559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400" b="1" dirty="0" smtClean="0"/>
              <a:t>Project Stage</a:t>
            </a:r>
            <a:endParaRPr lang="en-US" sz="14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17122" y="2740369"/>
            <a:ext cx="2664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A  Client sign-off on brief</a:t>
            </a:r>
          </a:p>
          <a:p>
            <a:r>
              <a:rPr lang="en-US" sz="1200" dirty="0" smtClean="0"/>
              <a:t>B  Client sign-off on schematic design</a:t>
            </a:r>
          </a:p>
          <a:p>
            <a:r>
              <a:rPr lang="en-US" sz="1200" dirty="0" smtClean="0"/>
              <a:t>C  Client sign-off on design development</a:t>
            </a:r>
          </a:p>
          <a:p>
            <a:r>
              <a:rPr lang="en-US" sz="1200" dirty="0" smtClean="0"/>
              <a:t>D  Obtain planning approvals/permits</a:t>
            </a:r>
          </a:p>
          <a:p>
            <a:r>
              <a:rPr lang="en-US" sz="1200" dirty="0" smtClean="0"/>
              <a:t>E  Design review</a:t>
            </a:r>
          </a:p>
          <a:p>
            <a:r>
              <a:rPr lang="en-US" sz="1200" dirty="0" smtClean="0"/>
              <a:t>F Design coordination check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>
            <a:off x="2883964" y="2740369"/>
            <a:ext cx="2700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G  Project quality audit</a:t>
            </a:r>
          </a:p>
          <a:p>
            <a:r>
              <a:rPr lang="en-US" sz="1200" dirty="0" smtClean="0"/>
              <a:t>H  Project risk review</a:t>
            </a:r>
          </a:p>
          <a:p>
            <a:r>
              <a:rPr lang="en-US" sz="1200" dirty="0" smtClean="0"/>
              <a:t>I  Client acceptance of project budget</a:t>
            </a:r>
          </a:p>
          <a:p>
            <a:r>
              <a:rPr lang="en-US" sz="1200" dirty="0" smtClean="0"/>
              <a:t>J  Post-occupancy evaluation</a:t>
            </a:r>
          </a:p>
          <a:p>
            <a:r>
              <a:rPr lang="en-US" sz="1200" dirty="0" smtClean="0"/>
              <a:t>K  _______________________________</a:t>
            </a:r>
          </a:p>
          <a:p>
            <a:r>
              <a:rPr lang="en-US" sz="1200" dirty="0" smtClean="0"/>
              <a:t>L  _______________________________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5832087" y="2740369"/>
            <a:ext cx="3132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PC = Principal in Charge</a:t>
            </a:r>
          </a:p>
          <a:p>
            <a:r>
              <a:rPr lang="en-US" sz="1200" dirty="0" smtClean="0"/>
              <a:t>PD = Project Director</a:t>
            </a:r>
          </a:p>
          <a:p>
            <a:r>
              <a:rPr lang="en-US" sz="1200" dirty="0" smtClean="0"/>
              <a:t>PA = Project Architect</a:t>
            </a:r>
          </a:p>
          <a:p>
            <a:r>
              <a:rPr lang="en-US" sz="1200" dirty="0" smtClean="0"/>
              <a:t>PE = Project Engineer</a:t>
            </a:r>
          </a:p>
          <a:p>
            <a:r>
              <a:rPr lang="en-US" sz="1200" dirty="0" smtClean="0"/>
              <a:t>PS = Project staff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5829266" y="3832232"/>
            <a:ext cx="3132000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Enter general Stage Authority/Responsibility allocation; e.g. PD/PA. Alternatively, use people’s initials. Enter start and completion dates for each Stage if appropriate (Stage start/complete dates can overlap).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7123" y="4028904"/>
            <a:ext cx="547199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>
                <a:solidFill>
                  <a:srgbClr val="008000"/>
                </a:solidFill>
              </a:rPr>
              <a:t>Milestones: Indicate which controls are required for the project, at what points, by putting the letter corresponding to the control in the boxes above. Boxes at midpoint of a Stage indicate that the control occurs within the Stage; boxes at the joint between Stages indicate that the control takes place before starting the next Stage.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You can modify any of the control descriptions, or add two new ones.</a:t>
            </a:r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927099" y="91725"/>
            <a:ext cx="60959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Project: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4579008" y="92925"/>
            <a:ext cx="3337280" cy="2757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46800" rIns="36000" rtlCol="0">
            <a:spAutoFit/>
          </a:bodyPr>
          <a:lstStyle/>
          <a:p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927099" y="421925"/>
            <a:ext cx="64559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Number: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588502" y="421925"/>
            <a:ext cx="8841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46800" rIns="36000" rtlCol="0">
            <a:spAutoFit/>
          </a:bodyPr>
          <a:lstStyle/>
          <a:p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489199" y="421925"/>
            <a:ext cx="64559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Location: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134796" y="421924"/>
            <a:ext cx="1781492" cy="27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46800" rIns="36000" rtlCol="0">
            <a:spAutoFit/>
          </a:bodyPr>
          <a:lstStyle/>
          <a:p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55199" y="434625"/>
            <a:ext cx="681597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Prep. by:</a:t>
            </a:r>
            <a:endParaRPr lang="en-US" sz="1200" dirty="0"/>
          </a:p>
        </p:txBody>
      </p:sp>
      <p:sp>
        <p:nvSpPr>
          <p:cNvPr id="107" name="TextBox 106"/>
          <p:cNvSpPr txBox="1"/>
          <p:nvPr/>
        </p:nvSpPr>
        <p:spPr>
          <a:xfrm>
            <a:off x="816601" y="434625"/>
            <a:ext cx="1295994" cy="2780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46800" rIns="36000" rtlCol="0">
            <a:spAutoFit/>
          </a:bodyPr>
          <a:lstStyle/>
          <a:p>
            <a:endParaRPr lang="en-US" sz="12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212599" y="434625"/>
            <a:ext cx="429596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Date: 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658102" y="434625"/>
            <a:ext cx="1043996" cy="2780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" tIns="46800" rIns="36000" rtlCol="0">
            <a:spAutoFit/>
          </a:bodyPr>
          <a:lstStyle/>
          <a:p>
            <a:endParaRPr lang="en-US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794681" y="4847895"/>
            <a:ext cx="3131999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1200" dirty="0" smtClean="0"/>
              <a:t>© Building Technology Pty Ltd 2001-20017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8108197" y="101618"/>
            <a:ext cx="865801" cy="462755"/>
          </a:xfrm>
          <a:prstGeom prst="rect">
            <a:avLst/>
          </a:prstGeom>
          <a:noFill/>
          <a:ln>
            <a:noFill/>
          </a:ln>
        </p:spPr>
        <p:txBody>
          <a:bodyPr wrap="square" lIns="36000" rIns="36000" bIns="46800" rtlCol="0">
            <a:spAutoFit/>
          </a:bodyPr>
          <a:lstStyle/>
          <a:p>
            <a:pPr algn="ctr"/>
            <a:r>
              <a:rPr lang="en-US" sz="1200" dirty="0" smtClean="0"/>
              <a:t>Put your logo here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17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246</Words>
  <Application>Microsoft Macintosh PowerPoint</Application>
  <PresentationFormat>On-screen Show (16:9)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Small Project Milestone Schedule</vt:lpstr>
    </vt:vector>
  </TitlesOfParts>
  <Company>Building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Project Milestone Schedule</dc:title>
  <dc:creator>Charles Nelson</dc:creator>
  <cp:lastModifiedBy>Charles Nelson</cp:lastModifiedBy>
  <cp:revision>16</cp:revision>
  <dcterms:created xsi:type="dcterms:W3CDTF">2017-10-03T23:27:45Z</dcterms:created>
  <dcterms:modified xsi:type="dcterms:W3CDTF">2017-10-08T01:25:14Z</dcterms:modified>
</cp:coreProperties>
</file>